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17"/>
  </p:notesMasterIdLst>
  <p:handoutMasterIdLst>
    <p:handoutMasterId r:id="rId18"/>
  </p:handoutMasterIdLst>
  <p:sldIdLst>
    <p:sldId id="256" r:id="rId5"/>
    <p:sldId id="313" r:id="rId6"/>
    <p:sldId id="329" r:id="rId7"/>
    <p:sldId id="331" r:id="rId8"/>
    <p:sldId id="337" r:id="rId9"/>
    <p:sldId id="342" r:id="rId10"/>
    <p:sldId id="343" r:id="rId11"/>
    <p:sldId id="338" r:id="rId12"/>
    <p:sldId id="334" r:id="rId13"/>
    <p:sldId id="333" r:id="rId14"/>
    <p:sldId id="339" r:id="rId15"/>
    <p:sldId id="33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B8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9BC762-0D08-4436-B505-2E47F9369B96}" v="1148" dt="2024-12-12T12:55:24.100"/>
    <p1510:client id="{7773C7D5-E7D6-4212-B297-C8B951FB3F70}" v="3003" dt="2024-12-12T14:09:21.826"/>
    <p1510:client id="{C624D798-5CE3-CB36-566C-90E75396CEB2}" v="3778" dt="2024-12-12T09:06:23.0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6CCFA5-A7FC-458F-B03C-73149AB84BC1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B9724D-8130-4979-A201-95D60FC2D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46846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B5AC0-B321-4A86-97B8-6DA69A76B311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D5CFA0-AB82-4594-9186-FAF68A191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17216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D5CFA0-AB82-4594-9186-FAF68A19198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268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D5CFA0-AB82-4594-9186-FAF68A1919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0796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D5CFA0-AB82-4594-9186-FAF68A1919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0430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D5CFA0-AB82-4594-9186-FAF68A1919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0800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D5CFA0-AB82-4594-9186-FAF68A1919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4788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D5CFA0-AB82-4594-9186-FAF68A1919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5233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D5CFA0-AB82-4594-9186-FAF68A1919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5447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D5CFA0-AB82-4594-9186-FAF68A1919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388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05948-2AD1-2881-A3B3-BF9C5916F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0452B3-8F69-2A5C-407C-FDED6C9B89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B77F06-E086-68AF-6F7B-B977DF0AA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0F9D72-9B56-4C4C-ED58-70D82EE1A9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D5CFA0-AB82-4594-9186-FAF68A1919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D5515-A155-EFBA-7305-F733A6ACF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8243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BF44C-8C59-226F-D46D-74F6F7B6E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F098A1-6A51-1392-7803-FF642339D0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E39B3A-FD02-4277-5EEC-5927B327FD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3D768-E88C-81FD-9D8F-CE75837746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D5CFA0-AB82-4594-9186-FAF68A1919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C3A22-3D3D-1641-A400-E6366C0AD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2585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D5CFA0-AB82-4594-9186-FAF68A1919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2098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D5CFA0-AB82-4594-9186-FAF68A1919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0057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6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tx1"/>
                </a:solidFill>
                <a:latin typeface="Helvetica Neue" panose="02000A06000000020004" pitchFamily="5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FE24485-7D48-4B1E-A1C6-9D902E8B7592}" type="datetime1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01A1062-647E-407B-B10D-A265B55750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564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3AA2F-6D7A-49A7-A50B-DAF0D8AFEAC7}" type="datetime1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A1062-647E-407B-B10D-A265B55750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887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34883-3F42-4B10-946A-41383A266422}" type="datetime1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A1062-647E-407B-B10D-A265B55750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016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993BA-1466-487C-AFB7-A65D9F9F6166}" type="datetime1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A1062-647E-407B-B10D-A265B55750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221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D02E8-8713-4437-BD43-F8660904658D}" type="datetime1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A1062-647E-407B-B10D-A265B55750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636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8902-2DC3-4172-A1A6-3EFE732B88C1}" type="datetime1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A1062-647E-407B-B10D-A265B55750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08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755F7-BE85-4441-BC47-13C60347E153}" type="datetime1">
              <a:rPr lang="en-US" smtClean="0"/>
              <a:t>12/12/2024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A1062-647E-407B-B10D-A265B55750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81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C92C8-9440-4DB5-A244-55302416B093}" type="datetime1">
              <a:rPr lang="en-US" smtClean="0"/>
              <a:t>12/12/2024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A1062-647E-407B-B10D-A265B55750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97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BFE8-AC4E-4974-B1F5-035436A2A2A1}" type="datetime1">
              <a:rPr lang="en-US" smtClean="0"/>
              <a:t>12/12/2024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A1062-647E-407B-B10D-A265B55750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53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AFB47-3EAE-4919-8ED0-B370A759916F}" type="datetime1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A1062-647E-407B-B10D-A265B55750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11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78625-AB2D-4DBF-9C96-2D76DC17DBAA}" type="datetime1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A1062-647E-407B-B10D-A265B55750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570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A349B0F1-5963-4B9B-B9FA-6DED7DDAF72B}" type="datetime1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01A1062-647E-407B-B10D-A265B55750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1602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7017" y="4103"/>
            <a:ext cx="11816088" cy="1833419"/>
          </a:xfrm>
        </p:spPr>
        <p:txBody>
          <a:bodyPr>
            <a:normAutofit/>
          </a:bodyPr>
          <a:lstStyle/>
          <a:p>
            <a:r>
              <a:rPr lang="en-US" sz="9600">
                <a:latin typeface="Impact" panose="020B0806030902050204" pitchFamily="34" charset="0"/>
              </a:rPr>
              <a:t>ECEN 5833</a:t>
            </a:r>
            <a:endParaRPr lang="en-US" sz="9600">
              <a:latin typeface="HelveticaNeueLT Std ExtBlk Cn" panose="020B080604050205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3687" y="1781155"/>
            <a:ext cx="9439835" cy="1655762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CFB87C"/>
                </a:solidFill>
                <a:latin typeface="HelveticaNeueLT Std ExtBlk Cn" panose="020B0806040502050204" pitchFamily="34" charset="0"/>
              </a:rPr>
              <a:t>Low </a:t>
            </a:r>
            <a:r>
              <a:rPr lang="en-US">
                <a:solidFill>
                  <a:srgbClr val="CFB87C"/>
                </a:solidFill>
                <a:latin typeface="HelveticaNeueLT Std ExtBlk Cn" panose="020B0806040502050204" pitchFamily="34" charset="0"/>
              </a:rPr>
              <a:t>Power Embedded Design Techniques</a:t>
            </a:r>
            <a:endParaRPr lang="en-US" sz="3600">
              <a:solidFill>
                <a:srgbClr val="CFB87C"/>
              </a:solidFill>
              <a:latin typeface="HelveticaNeueLT Std ExtBlk Cn" panose="020B080604050205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091" y="5979928"/>
            <a:ext cx="2057404" cy="68580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4BF3059-FD33-4D36-3EC6-A7E92D2B6DFC}"/>
              </a:ext>
            </a:extLst>
          </p:cNvPr>
          <p:cNvSpPr txBox="1">
            <a:spLocks/>
          </p:cNvSpPr>
          <p:nvPr/>
        </p:nvSpPr>
        <p:spPr>
          <a:xfrm>
            <a:off x="1125187" y="2765679"/>
            <a:ext cx="10515600" cy="26999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Impact" panose="020B080603090205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sz="4400"/>
          </a:p>
          <a:p>
            <a:r>
              <a:rPr lang="en-US" sz="3600">
                <a:latin typeface="Impact"/>
                <a:ea typeface="Verdana"/>
              </a:rPr>
              <a:t>Presented by</a:t>
            </a:r>
            <a:endParaRPr lang="en-US"/>
          </a:p>
          <a:p>
            <a:r>
              <a:rPr lang="en-US" sz="4400"/>
              <a:t>Team Vega</a:t>
            </a:r>
            <a:br>
              <a:rPr lang="en-US" sz="3600"/>
            </a:br>
            <a:r>
              <a:rPr lang="en-US" sz="3600">
                <a:latin typeface="Impact"/>
                <a:ea typeface="Verdana"/>
              </a:rPr>
              <a:t>Jithendra HS, Prudhvi Kondapalli, Vishwas Navada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36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969" y="2778"/>
            <a:ext cx="10515600" cy="810966"/>
          </a:xfrm>
        </p:spPr>
        <p:txBody>
          <a:bodyPr/>
          <a:lstStyle/>
          <a:p>
            <a:r>
              <a:rPr lang="en-US" sz="4000"/>
              <a:t>Proof-of-concept</a:t>
            </a:r>
            <a:r>
              <a:rPr lang="en-US"/>
              <a:t> Realization</a:t>
            </a:r>
            <a:endParaRPr lang="en-US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7050" y="200518"/>
            <a:ext cx="353599" cy="32921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48334"/>
            <a:ext cx="12192000" cy="609665"/>
          </a:xfrm>
          <a:solidFill>
            <a:schemeClr val="bg1"/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Insert References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1A1062-647E-407B-B10D-A265B55750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4887"/>
            <a:ext cx="4934308" cy="556557"/>
          </a:xfrm>
          <a:prstGeom prst="rect">
            <a:avLst/>
          </a:prstGeom>
          <a:solidFill>
            <a:schemeClr val="bg1"/>
          </a:solidFill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1EC0E52-A2ED-4AB6-84C6-8B01C7C147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9469512"/>
              </p:ext>
            </p:extLst>
          </p:nvPr>
        </p:nvGraphicFramePr>
        <p:xfrm>
          <a:off x="455220" y="1088571"/>
          <a:ext cx="11391744" cy="4342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7248">
                  <a:extLst>
                    <a:ext uri="{9D8B030D-6E8A-4147-A177-3AD203B41FA5}">
                      <a16:colId xmlns:a16="http://schemas.microsoft.com/office/drawing/2014/main" val="3689047972"/>
                    </a:ext>
                  </a:extLst>
                </a:gridCol>
                <a:gridCol w="3797248">
                  <a:extLst>
                    <a:ext uri="{9D8B030D-6E8A-4147-A177-3AD203B41FA5}">
                      <a16:colId xmlns:a16="http://schemas.microsoft.com/office/drawing/2014/main" val="45710995"/>
                    </a:ext>
                  </a:extLst>
                </a:gridCol>
                <a:gridCol w="3797248">
                  <a:extLst>
                    <a:ext uri="{9D8B030D-6E8A-4147-A177-3AD203B41FA5}">
                      <a16:colId xmlns:a16="http://schemas.microsoft.com/office/drawing/2014/main" val="2409802933"/>
                    </a:ext>
                  </a:extLst>
                </a:gridCol>
              </a:tblGrid>
              <a:tr h="5318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Objective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017806"/>
                  </a:ext>
                </a:extLst>
              </a:tr>
              <a:tr h="93458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PMIC delivering 3.3V to micro controller and managing solar and battery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highlight>
                            <a:srgbClr val="00FF00"/>
                          </a:highlight>
                        </a:rPr>
                        <a:t>Working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Measured voltages at each test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894814"/>
                  </a:ext>
                </a:extLst>
              </a:tr>
              <a:tr h="5318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Principal node BLE communication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highlight>
                            <a:srgbClr val="00FF00"/>
                          </a:highlight>
                        </a:rPr>
                        <a:t>Working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Tested with SI connectivity app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525590"/>
                  </a:ext>
                </a:extLst>
              </a:tr>
              <a:tr h="5318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Client node BLE communication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highlight>
                            <a:srgbClr val="FF0000"/>
                          </a:highlight>
                        </a:rPr>
                        <a:t>Not working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Not able to find the root cause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319234"/>
                  </a:ext>
                </a:extLst>
              </a:tr>
              <a:tr h="53187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Sensors reading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highlight>
                            <a:srgbClr val="00FF00"/>
                          </a:highlight>
                        </a:rPr>
                        <a:t>Working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278759"/>
                  </a:ext>
                </a:extLst>
              </a:tr>
              <a:tr h="53187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Finite state machine and power modes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highlight>
                            <a:srgbClr val="00FF00"/>
                          </a:highlight>
                        </a:rPr>
                        <a:t>Working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Capable to Switch between EM0,EM1 and EM2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435421"/>
                  </a:ext>
                </a:extLst>
              </a:tr>
              <a:tr h="53187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Show measured readings on display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highlight>
                            <a:srgbClr val="00FF00"/>
                          </a:highlight>
                        </a:rPr>
                        <a:t>Working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Refresh rate is adjusted to 0.33Hz due to FSM instead of 1Hz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978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326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970" y="2778"/>
            <a:ext cx="10802587" cy="866509"/>
          </a:xfrm>
        </p:spPr>
        <p:txBody>
          <a:bodyPr>
            <a:noAutofit/>
          </a:bodyPr>
          <a:lstStyle/>
          <a:p>
            <a:pPr>
              <a:spcBef>
                <a:spcPts val="1000"/>
              </a:spcBef>
            </a:pPr>
            <a:r>
              <a:rPr lang="en-US" sz="3600">
                <a:latin typeface="Verdana"/>
                <a:ea typeface="Verdana"/>
              </a:rPr>
              <a:t>Lessons were learned in the following areas:</a:t>
            </a:r>
            <a:endParaRPr lang="en-US" sz="3600">
              <a:solidFill>
                <a:srgbClr val="FFFFFF"/>
              </a:solidFill>
              <a:latin typeface="Verdana"/>
              <a:ea typeface="Verdan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7050" y="200518"/>
            <a:ext cx="353599" cy="32921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48334"/>
            <a:ext cx="12192000" cy="609665"/>
          </a:xfrm>
          <a:solidFill>
            <a:schemeClr val="bg1"/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Insert References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1A1062-647E-407B-B10D-A265B55750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4887"/>
            <a:ext cx="4934308" cy="55655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61108" y="869287"/>
            <a:ext cx="10238510" cy="4687500"/>
          </a:xfrm>
          <a:solidFill>
            <a:schemeClr val="tx1"/>
          </a:solidFill>
        </p:spPr>
        <p:txBody>
          <a:bodyPr vert="horz" lIns="91440" tIns="45720" rIns="91440" bIns="45720" rtlCol="0" anchor="t">
            <a:noAutofit/>
          </a:bodyPr>
          <a:lstStyle/>
          <a:p>
            <a:pPr>
              <a:defRPr/>
            </a:pPr>
            <a:r>
              <a:rPr lang="en-US">
                <a:latin typeface="Verdana"/>
                <a:ea typeface="Verdana"/>
              </a:rPr>
              <a:t>Load power management (PMIC, Boost converter)</a:t>
            </a:r>
            <a:endParaRPr lang="en-US"/>
          </a:p>
          <a:p>
            <a:pPr>
              <a:defRPr/>
            </a:pPr>
            <a:r>
              <a:rPr lang="en-US">
                <a:latin typeface="Verdana"/>
                <a:ea typeface="Verdana"/>
              </a:rPr>
              <a:t>Selection of components (R, L, and C tolerance)</a:t>
            </a:r>
            <a:endParaRPr lang="en-US"/>
          </a:p>
          <a:p>
            <a:pPr>
              <a:defRPr/>
            </a:pPr>
            <a:r>
              <a:rPr lang="en-US">
                <a:latin typeface="Verdana"/>
                <a:ea typeface="Verdana"/>
              </a:rPr>
              <a:t>Battery selection and analysis of discharge curves</a:t>
            </a:r>
            <a:endParaRPr lang="en-US"/>
          </a:p>
          <a:p>
            <a:pPr>
              <a:defRPr/>
            </a:pPr>
            <a:r>
              <a:rPr lang="en-US">
                <a:latin typeface="Verdana"/>
                <a:ea typeface="Verdana"/>
              </a:rPr>
              <a:t>RF antenna design and optimization</a:t>
            </a:r>
            <a:endParaRPr lang="en-US"/>
          </a:p>
          <a:p>
            <a:pPr>
              <a:defRPr/>
            </a:pPr>
            <a:r>
              <a:rPr lang="en-US">
                <a:latin typeface="Verdana"/>
                <a:ea typeface="Verdana"/>
              </a:rPr>
              <a:t>Low-power sensors and their operating modes</a:t>
            </a:r>
            <a:endParaRPr lang="en-US"/>
          </a:p>
          <a:p>
            <a:pPr>
              <a:defRPr/>
            </a:pPr>
            <a:r>
              <a:rPr lang="en-US">
                <a:latin typeface="Verdana"/>
                <a:ea typeface="Verdana"/>
              </a:rPr>
              <a:t>Hardware bring-up and modular debugging</a:t>
            </a:r>
            <a:endParaRPr lang="en-US"/>
          </a:p>
          <a:p>
            <a:pPr>
              <a:defRPr/>
            </a:pPr>
            <a:r>
              <a:rPr lang="en-US" err="1">
                <a:latin typeface="Verdana"/>
                <a:ea typeface="Verdana"/>
              </a:rPr>
              <a:t>Bootloading</a:t>
            </a:r>
            <a:r>
              <a:rPr lang="en-US">
                <a:latin typeface="Verdana"/>
                <a:ea typeface="Verdana"/>
              </a:rPr>
              <a:t> and firmware development</a:t>
            </a:r>
            <a:endParaRPr lang="en-US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36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7050" y="200518"/>
            <a:ext cx="353599" cy="32921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48334"/>
            <a:ext cx="12192000" cy="609665"/>
          </a:xfrm>
          <a:solidFill>
            <a:schemeClr val="bg1"/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Insert References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1A1062-647E-407B-B10D-A265B55750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4887"/>
            <a:ext cx="4934308" cy="55655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532326"/>
            <a:ext cx="10515600" cy="4687500"/>
          </a:xfrm>
          <a:solidFill>
            <a:schemeClr val="tx1"/>
          </a:solidFill>
        </p:spPr>
        <p:txBody>
          <a:bodyPr vert="horz" lIns="91440" tIns="45720" rIns="91440" bIns="45720" rtlCol="0" anchor="t">
            <a:noAutofit/>
          </a:bodyPr>
          <a:lstStyle/>
          <a:p>
            <a:pPr>
              <a:defRPr/>
            </a:pPr>
            <a:endParaRPr lang="en-US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DA19343-D375-0182-C816-FCCE786C23E0}"/>
              </a:ext>
            </a:extLst>
          </p:cNvPr>
          <p:cNvSpPr txBox="1">
            <a:spLocks/>
          </p:cNvSpPr>
          <p:nvPr/>
        </p:nvSpPr>
        <p:spPr>
          <a:xfrm>
            <a:off x="953947" y="2194931"/>
            <a:ext cx="10515600" cy="27382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>
                <a:latin typeface="Verdana"/>
                <a:ea typeface="Verdana"/>
              </a:rPr>
              <a:t>Thank you</a:t>
            </a:r>
            <a:br>
              <a:rPr lang="en-US" sz="4800">
                <a:latin typeface="Verdana"/>
                <a:ea typeface="Verdana"/>
              </a:rPr>
            </a:br>
            <a:r>
              <a:rPr lang="en-US" sz="4800">
                <a:latin typeface="Verdana"/>
                <a:ea typeface="Verdana"/>
              </a:rPr>
              <a:t>Questions?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4800">
              <a:solidFill>
                <a:srgbClr val="FFFFFF"/>
              </a:solidFill>
              <a:latin typeface="Verdana"/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11685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278" y="26556"/>
            <a:ext cx="10515600" cy="732470"/>
          </a:xfrm>
        </p:spPr>
        <p:txBody>
          <a:bodyPr>
            <a:normAutofit/>
          </a:bodyPr>
          <a:lstStyle/>
          <a:p>
            <a:r>
              <a:rPr lang="en-US" sz="4000">
                <a:latin typeface="Verdana"/>
                <a:ea typeface="Verdana"/>
              </a:rPr>
              <a:t>Agenda</a:t>
            </a:r>
            <a:endParaRPr lang="en-US" sz="40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7050" y="200518"/>
            <a:ext cx="353599" cy="32921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48334"/>
            <a:ext cx="12192000" cy="609665"/>
          </a:xfrm>
          <a:solidFill>
            <a:schemeClr val="bg1"/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Insert References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1A1062-647E-407B-B10D-A265B55750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4887"/>
            <a:ext cx="4934308" cy="55655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68494" y="867042"/>
            <a:ext cx="9777384" cy="4582332"/>
          </a:xfrm>
          <a:solidFill>
            <a:schemeClr val="tx1"/>
          </a:solidFill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/>
              <a:t>Project Description &amp; Use Cases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/>
              <a:t>System Block Diagram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/>
              <a:t>Low Power Mode Timeline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/>
              <a:t>Hardware Design block diagram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/>
              <a:t>Hardware Characterization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/>
              <a:t>Software Design block diagram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/>
              <a:t>Proof of Concept Implementation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/>
              <a:t>Summary and Lessons Learned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1D2341-52B3-5366-F170-8D6AC17A1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8915" y="1145158"/>
            <a:ext cx="6236186" cy="441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2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351" y="26556"/>
            <a:ext cx="10515600" cy="740577"/>
          </a:xfrm>
        </p:spPr>
        <p:txBody>
          <a:bodyPr>
            <a:normAutofit/>
          </a:bodyPr>
          <a:lstStyle/>
          <a:p>
            <a:r>
              <a:rPr lang="en-US" sz="4000"/>
              <a:t>Project Description &amp; Use Cases</a:t>
            </a:r>
            <a:endParaRPr lang="en-US" sz="40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7050" y="200518"/>
            <a:ext cx="353599" cy="32921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48334"/>
            <a:ext cx="12192000" cy="609665"/>
          </a:xfrm>
          <a:solidFill>
            <a:schemeClr val="bg1"/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Insert References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1A1062-647E-407B-B10D-A265B55750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4887"/>
            <a:ext cx="4934308" cy="55655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83188" y="848945"/>
            <a:ext cx="6953003" cy="4687500"/>
          </a:xfrm>
          <a:solidFill>
            <a:schemeClr val="tx1"/>
          </a:solidFill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>
                <a:latin typeface="Verdana"/>
                <a:ea typeface="Verdana"/>
              </a:rPr>
              <a:t>The device can be used to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>
                <a:latin typeface="Verdana"/>
                <a:ea typeface="Verdana"/>
              </a:rPr>
              <a:t>The idea was to design a low-powered bike computer to assist the user with information like</a:t>
            </a:r>
            <a:endParaRPr lang="en-US"/>
          </a:p>
          <a:p>
            <a:pPr lvl="1">
              <a:defRPr/>
            </a:pPr>
            <a:r>
              <a:rPr lang="en-US" sz="1400">
                <a:latin typeface="Verdana"/>
                <a:ea typeface="Verdana"/>
              </a:rPr>
              <a:t>Distance covered and ride speed</a:t>
            </a:r>
          </a:p>
          <a:p>
            <a:pPr lvl="1">
              <a:defRPr/>
            </a:pPr>
            <a:r>
              <a:rPr lang="en-US" sz="1400">
                <a:latin typeface="Verdana"/>
                <a:ea typeface="Verdana"/>
              </a:rPr>
              <a:t>Cadence</a:t>
            </a:r>
            <a:endParaRPr lang="en-US" sz="2000"/>
          </a:p>
          <a:p>
            <a:pPr lvl="1">
              <a:defRPr/>
            </a:pPr>
            <a:r>
              <a:rPr lang="en-US" sz="1400">
                <a:latin typeface="Verdana"/>
                <a:ea typeface="Verdana"/>
              </a:rPr>
              <a:t>Elevation</a:t>
            </a:r>
            <a:endParaRPr lang="en-US" sz="2000"/>
          </a:p>
          <a:p>
            <a:pPr lvl="1">
              <a:defRPr/>
            </a:pPr>
            <a:r>
              <a:rPr lang="en-US" sz="1400">
                <a:latin typeface="Verdana"/>
                <a:ea typeface="Verdana"/>
              </a:rPr>
              <a:t>Trail duration</a:t>
            </a:r>
            <a:endParaRPr lang="en-US" sz="2000"/>
          </a:p>
          <a:p>
            <a:pPr lvl="1">
              <a:defRPr/>
            </a:pPr>
            <a:r>
              <a:rPr lang="en-US" sz="1400">
                <a:latin typeface="Verdana"/>
                <a:ea typeface="Verdana"/>
              </a:rPr>
              <a:t>Luminosity for weather monitoring</a:t>
            </a:r>
            <a:endParaRPr lang="en-US" sz="2000"/>
          </a:p>
          <a:p>
            <a:pPr lvl="1">
              <a:defRPr/>
            </a:pPr>
            <a:r>
              <a:rPr lang="en-US" sz="1400">
                <a:latin typeface="Verdana"/>
                <a:ea typeface="Verdana"/>
              </a:rPr>
              <a:t>Pressure and Temperature (Local to the device)</a:t>
            </a:r>
          </a:p>
          <a:p>
            <a:pPr lvl="1">
              <a:defRPr/>
            </a:pPr>
            <a:r>
              <a:rPr lang="en-US" sz="1400">
                <a:latin typeface="Verdana"/>
                <a:ea typeface="Verdana"/>
              </a:rPr>
              <a:t>IMU Data (Stretch Goal)</a:t>
            </a:r>
          </a:p>
          <a:p>
            <a:pPr marL="457200" lvl="1" indent="0">
              <a:buNone/>
              <a:defRPr/>
            </a:pPr>
            <a:r>
              <a:rPr lang="en-US" sz="2000">
                <a:latin typeface="Verdana"/>
                <a:ea typeface="Verdana"/>
              </a:rPr>
              <a:t>Both on an app and the device LCD Screen</a:t>
            </a:r>
            <a:endParaRPr lang="en-US" sz="360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/>
              <a:t>Emphasis on low power – </a:t>
            </a:r>
            <a:r>
              <a:rPr lang="en-US" sz="2000" err="1"/>
              <a:t>uW</a:t>
            </a:r>
            <a:r>
              <a:rPr lang="en-US" sz="2000"/>
              <a:t> per day, the user can use it for --- days with one charge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/>
              <a:t>This device can be used for Urban Commuting, Mountain Trail Exploration, Performance Training, Recreational Cycling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00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9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843" y="59473"/>
            <a:ext cx="9258795" cy="781278"/>
          </a:xfrm>
        </p:spPr>
        <p:txBody>
          <a:bodyPr>
            <a:normAutofit/>
          </a:bodyPr>
          <a:lstStyle/>
          <a:p>
            <a:r>
              <a:rPr lang="en-US" sz="4000"/>
              <a:t>System Block Diagram</a:t>
            </a:r>
            <a:endParaRPr lang="en-US" sz="40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7050" y="200518"/>
            <a:ext cx="353599" cy="32921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48334"/>
            <a:ext cx="12192000" cy="609665"/>
          </a:xfrm>
          <a:solidFill>
            <a:schemeClr val="bg1"/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Insert References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1A1062-647E-407B-B10D-A265B55750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4887"/>
            <a:ext cx="4934308" cy="55655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B6474F3B-C21E-57D0-253E-0306436F00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676" y="565627"/>
            <a:ext cx="4781374" cy="53467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5F8E02-72C1-91F7-E1DC-89197D2CEB37}"/>
              </a:ext>
            </a:extLst>
          </p:cNvPr>
          <p:cNvSpPr txBox="1"/>
          <p:nvPr/>
        </p:nvSpPr>
        <p:spPr>
          <a:xfrm>
            <a:off x="388807" y="3149075"/>
            <a:ext cx="6099018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ea typeface="Calibri" panose="020F0502020204030204"/>
                <a:cs typeface="Calibri" panose="020F0502020204030204"/>
              </a:rPr>
              <a:t>The EFM32 BG21 serves as the principal node, leveraging its extensive 1024 KB flash memory and 96 kB RAM.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000000"/>
              </a:solidFill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ea typeface="Calibri" panose="020F0502020204030204"/>
                <a:cs typeface="Calibri" panose="020F0502020204030204"/>
              </a:rPr>
              <a:t>The client node is a lightweight sensor interface designed to transmit digital signals from the Hall effect sensor via Bluetooth Low Energy (BLE) communication.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000000"/>
              </a:solidFill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ea typeface="Calibri" panose="020F0502020204030204"/>
                <a:cs typeface="Calibri" panose="020F0502020204030204"/>
              </a:rPr>
              <a:t>The BQ25570 Power Management Integrated Circuit (PMIC) manages solar and battery power, providing a 3V supply for the microcontroller and boosting to 5V for the display.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40699E-B64B-5548-9CE4-71F05AAF455A}"/>
              </a:ext>
            </a:extLst>
          </p:cNvPr>
          <p:cNvSpPr txBox="1"/>
          <p:nvPr/>
        </p:nvSpPr>
        <p:spPr>
          <a:xfrm>
            <a:off x="305522" y="814196"/>
            <a:ext cx="636847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GATT Services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Lux State Service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Pressure State Service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Temperature State Service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IMU State Service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Ride State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Needs to deal with around 4 interrupts per second at the least,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BLE with 5 services, 7 Characteristics and a lot of data.</a:t>
            </a:r>
          </a:p>
        </p:txBody>
      </p:sp>
    </p:spTree>
    <p:extLst>
      <p:ext uri="{BB962C8B-B14F-4D97-AF65-F5344CB8AC3E}">
        <p14:creationId xmlns:p14="http://schemas.microsoft.com/office/powerpoint/2010/main" val="172846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556"/>
            <a:ext cx="8760214" cy="85311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4000"/>
              <a:t>Power Mode Timeline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7050" y="200518"/>
            <a:ext cx="353599" cy="32921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48334"/>
            <a:ext cx="12192000" cy="609665"/>
          </a:xfrm>
          <a:solidFill>
            <a:schemeClr val="bg1"/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Insert References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1A1062-647E-407B-B10D-A265B55750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4887"/>
            <a:ext cx="4934308" cy="55655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66A26D-DD33-5FC9-1C73-18B946A6C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5051" y="864648"/>
            <a:ext cx="8961897" cy="51287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584DB41-7681-D1FF-3700-BC59D31FC15A}"/>
              </a:ext>
            </a:extLst>
          </p:cNvPr>
          <p:cNvSpPr txBox="1"/>
          <p:nvPr/>
        </p:nvSpPr>
        <p:spPr>
          <a:xfrm>
            <a:off x="7268012" y="5692153"/>
            <a:ext cx="4495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>
                <a:solidFill>
                  <a:schemeClr val="bg1"/>
                </a:solidFill>
              </a:rPr>
              <a:t>Main reason we don’t see huge power saving</a:t>
            </a:r>
            <a:endParaRPr lang="en-IN" b="1" i="1" u="sng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44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CBF84-BD41-9DBD-17CB-A114B8564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2ABCE-6642-15E1-62AA-915DBE1CF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93635"/>
          </a:xfrm>
        </p:spPr>
        <p:txBody>
          <a:bodyPr>
            <a:normAutofit/>
          </a:bodyPr>
          <a:lstStyle/>
          <a:p>
            <a:r>
              <a:rPr lang="en-US" sz="4000"/>
              <a:t>Hardware Characterization</a:t>
            </a:r>
            <a:endParaRPr lang="en-US" sz="40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51BA1D-9788-2227-0FE4-C4A550937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7050" y="200518"/>
            <a:ext cx="353599" cy="32921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C7386-7483-F7E2-146A-B555CAEEB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48334"/>
            <a:ext cx="12192000" cy="609665"/>
          </a:xfrm>
          <a:solidFill>
            <a:schemeClr val="bg1"/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Insert References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0E09A-DAE3-7CAD-67D6-EE22C62FD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1A1062-647E-407B-B10D-A265B55750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F1FE47-219A-6121-A39F-EF2D2BA636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4887"/>
            <a:ext cx="4934308" cy="55655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5C0A5F-B585-3C3D-31C4-1A960F4F833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9904"/>
          <a:stretch/>
        </p:blipFill>
        <p:spPr>
          <a:xfrm>
            <a:off x="200448" y="901651"/>
            <a:ext cx="4296638" cy="24123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392EE9-73F2-684E-4F29-87A817C2F6F8}"/>
              </a:ext>
            </a:extLst>
          </p:cNvPr>
          <p:cNvSpPr txBox="1"/>
          <p:nvPr/>
        </p:nvSpPr>
        <p:spPr>
          <a:xfrm>
            <a:off x="428552" y="602586"/>
            <a:ext cx="3483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u="sng">
                <a:solidFill>
                  <a:schemeClr val="bg1"/>
                </a:solidFill>
              </a:rPr>
              <a:t>Energy Harvester Voltage (Solar Panel)</a:t>
            </a:r>
            <a:endParaRPr lang="en-IN" sz="1600" b="1" i="1" u="sng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AFE2B7-8156-0468-B7E1-55CBE79E0D03}"/>
              </a:ext>
            </a:extLst>
          </p:cNvPr>
          <p:cNvSpPr txBox="1"/>
          <p:nvPr/>
        </p:nvSpPr>
        <p:spPr>
          <a:xfrm>
            <a:off x="5129879" y="578482"/>
            <a:ext cx="3455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u="sng">
                <a:solidFill>
                  <a:schemeClr val="bg1"/>
                </a:solidFill>
              </a:rPr>
              <a:t>Energy Harvester Current (Solar Panel)</a:t>
            </a:r>
            <a:endParaRPr lang="en-IN" sz="1600" b="1" i="1" u="sng">
              <a:solidFill>
                <a:schemeClr val="bg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48A5A64-8A24-0545-0F9B-D7D5C07E302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18960"/>
          <a:stretch/>
        </p:blipFill>
        <p:spPr>
          <a:xfrm>
            <a:off x="4853197" y="885312"/>
            <a:ext cx="4347290" cy="241238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A85337F-2C75-946C-259F-63EB2AA278AE}"/>
              </a:ext>
            </a:extLst>
          </p:cNvPr>
          <p:cNvSpPr txBox="1"/>
          <p:nvPr/>
        </p:nvSpPr>
        <p:spPr>
          <a:xfrm>
            <a:off x="470615" y="3422054"/>
            <a:ext cx="3412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u="sng">
                <a:solidFill>
                  <a:schemeClr val="bg1"/>
                </a:solidFill>
              </a:rPr>
              <a:t>USB Charging Voltage (through PMIC)</a:t>
            </a:r>
            <a:endParaRPr lang="en-IN" sz="1600" b="1" i="1" u="sng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04EA27-C455-1F8C-84DC-0CD159B9C077}"/>
              </a:ext>
            </a:extLst>
          </p:cNvPr>
          <p:cNvSpPr txBox="1"/>
          <p:nvPr/>
        </p:nvSpPr>
        <p:spPr>
          <a:xfrm>
            <a:off x="5122080" y="3389377"/>
            <a:ext cx="3375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u="sng">
                <a:solidFill>
                  <a:schemeClr val="bg1"/>
                </a:solidFill>
              </a:rPr>
              <a:t>USB Charging Current (through PMIC)</a:t>
            </a:r>
            <a:endParaRPr lang="en-IN" sz="1600" b="1" i="1" u="sng">
              <a:solidFill>
                <a:schemeClr val="bg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00935C8-F4B6-E428-15C8-6B3371D3A5A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9215"/>
          <a:stretch/>
        </p:blipFill>
        <p:spPr>
          <a:xfrm>
            <a:off x="200448" y="3690929"/>
            <a:ext cx="4372422" cy="243400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21C22AA-4772-F6E8-09CD-D1BA7FFFB9B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19219"/>
          <a:stretch/>
        </p:blipFill>
        <p:spPr>
          <a:xfrm>
            <a:off x="4843037" y="3690929"/>
            <a:ext cx="4312649" cy="240084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167ECB8-2E0C-5D32-3605-26986A90179E}"/>
              </a:ext>
            </a:extLst>
          </p:cNvPr>
          <p:cNvSpPr txBox="1"/>
          <p:nvPr/>
        </p:nvSpPr>
        <p:spPr>
          <a:xfrm>
            <a:off x="9335440" y="950197"/>
            <a:ext cx="2656112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This shows battery can be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fully charged eventually</a:t>
            </a:r>
          </a:p>
          <a:p>
            <a:br>
              <a:rPr lang="en-IN">
                <a:solidFill>
                  <a:schemeClr val="bg1"/>
                </a:solidFill>
              </a:rPr>
            </a:br>
            <a:br>
              <a:rPr lang="en-IN">
                <a:solidFill>
                  <a:schemeClr val="bg1"/>
                </a:solidFill>
              </a:rPr>
            </a:br>
            <a:r>
              <a:rPr lang="en-IN">
                <a:solidFill>
                  <a:schemeClr val="bg1"/>
                </a:solidFill>
              </a:rPr>
              <a:t>Expected Time to fully </a:t>
            </a:r>
            <a:br>
              <a:rPr lang="en-IN">
                <a:solidFill>
                  <a:schemeClr val="bg1"/>
                </a:solidFill>
              </a:rPr>
            </a:br>
            <a:r>
              <a:rPr lang="en-IN">
                <a:solidFill>
                  <a:schemeClr val="bg1"/>
                </a:solidFill>
              </a:rPr>
              <a:t>charge the battery using </a:t>
            </a:r>
            <a:br>
              <a:rPr lang="en-IN">
                <a:solidFill>
                  <a:schemeClr val="bg1"/>
                </a:solidFill>
              </a:rPr>
            </a:br>
            <a:r>
              <a:rPr lang="en-IN">
                <a:solidFill>
                  <a:schemeClr val="bg1"/>
                </a:solidFill>
              </a:rPr>
              <a:t>Solar – </a:t>
            </a:r>
            <a:r>
              <a:rPr lang="en-IN">
                <a:solidFill>
                  <a:schemeClr val="bg1"/>
                </a:solidFill>
                <a:highlight>
                  <a:srgbClr val="FFFF00"/>
                </a:highlight>
              </a:rPr>
              <a:t>Too small to </a:t>
            </a:r>
            <a:br>
              <a:rPr lang="en-IN">
                <a:solidFill>
                  <a:schemeClr val="bg1"/>
                </a:solidFill>
                <a:highlight>
                  <a:srgbClr val="FFFF00"/>
                </a:highlight>
              </a:rPr>
            </a:br>
            <a:r>
              <a:rPr lang="en-IN">
                <a:solidFill>
                  <a:schemeClr val="bg1"/>
                </a:solidFill>
                <a:highlight>
                  <a:srgbClr val="FFFF00"/>
                </a:highlight>
              </a:rPr>
              <a:t>calculate (depends on </a:t>
            </a:r>
            <a:br>
              <a:rPr lang="en-IN">
                <a:solidFill>
                  <a:schemeClr val="bg1"/>
                </a:solidFill>
                <a:highlight>
                  <a:srgbClr val="FFFF00"/>
                </a:highlight>
              </a:rPr>
            </a:br>
            <a:r>
              <a:rPr lang="en-IN">
                <a:solidFill>
                  <a:schemeClr val="bg1"/>
                </a:solidFill>
                <a:highlight>
                  <a:srgbClr val="FFFF00"/>
                </a:highlight>
              </a:rPr>
              <a:t>harvester)</a:t>
            </a:r>
          </a:p>
          <a:p>
            <a:endParaRPr lang="en-IN">
              <a:solidFill>
                <a:schemeClr val="bg1"/>
              </a:solidFill>
            </a:endParaRPr>
          </a:p>
          <a:p>
            <a:endParaRPr lang="en-IN">
              <a:solidFill>
                <a:schemeClr val="bg1"/>
              </a:solidFill>
            </a:endParaRPr>
          </a:p>
          <a:p>
            <a:endParaRPr lang="en-IN">
              <a:solidFill>
                <a:schemeClr val="bg1"/>
              </a:solidFill>
            </a:endParaRPr>
          </a:p>
          <a:p>
            <a:r>
              <a:rPr lang="en-IN">
                <a:solidFill>
                  <a:schemeClr val="bg1"/>
                </a:solidFill>
              </a:rPr>
              <a:t>(Measured across 1 ohm</a:t>
            </a:r>
            <a:br>
              <a:rPr lang="en-IN">
                <a:solidFill>
                  <a:schemeClr val="bg1"/>
                </a:solidFill>
              </a:rPr>
            </a:br>
            <a:r>
              <a:rPr lang="en-IN">
                <a:solidFill>
                  <a:schemeClr val="bg1"/>
                </a:solidFill>
              </a:rPr>
              <a:t>resistor – reason for mV)</a:t>
            </a:r>
          </a:p>
          <a:p>
            <a:r>
              <a:rPr lang="en-IN">
                <a:solidFill>
                  <a:schemeClr val="bg1"/>
                </a:solidFill>
              </a:rPr>
              <a:t>Expected Time to fully </a:t>
            </a:r>
            <a:br>
              <a:rPr lang="en-IN">
                <a:solidFill>
                  <a:schemeClr val="bg1"/>
                </a:solidFill>
              </a:rPr>
            </a:br>
            <a:r>
              <a:rPr lang="en-IN">
                <a:solidFill>
                  <a:schemeClr val="bg1"/>
                </a:solidFill>
              </a:rPr>
              <a:t>charge the battery using </a:t>
            </a:r>
            <a:br>
              <a:rPr lang="en-IN">
                <a:solidFill>
                  <a:schemeClr val="bg1"/>
                </a:solidFill>
              </a:rPr>
            </a:br>
            <a:r>
              <a:rPr lang="en-IN">
                <a:solidFill>
                  <a:schemeClr val="bg1"/>
                </a:solidFill>
              </a:rPr>
              <a:t>USB – </a:t>
            </a:r>
            <a:r>
              <a:rPr lang="en-IN">
                <a:solidFill>
                  <a:schemeClr val="bg1"/>
                </a:solidFill>
                <a:highlight>
                  <a:srgbClr val="00FF00"/>
                </a:highlight>
              </a:rPr>
              <a:t>3 Hours</a:t>
            </a:r>
          </a:p>
          <a:p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12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79639-852C-4D1B-07E9-C933AD995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12C5C-615B-EF13-433C-A2DF7761A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93635"/>
          </a:xfrm>
        </p:spPr>
        <p:txBody>
          <a:bodyPr>
            <a:normAutofit/>
          </a:bodyPr>
          <a:lstStyle/>
          <a:p>
            <a:r>
              <a:rPr lang="en-US" sz="4000"/>
              <a:t>Hardware Characterization</a:t>
            </a:r>
            <a:endParaRPr lang="en-US" sz="40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216A76-E0EE-ED44-0E27-C232C57DE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7050" y="200518"/>
            <a:ext cx="353599" cy="32921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215B1-36AD-F537-A521-E6AC16F70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48334"/>
            <a:ext cx="12192000" cy="609665"/>
          </a:xfrm>
          <a:solidFill>
            <a:schemeClr val="bg1"/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Insert References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026B1-6A90-A0DA-96F7-9D28670BF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1A1062-647E-407B-B10D-A265B55750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18CAFD-7E45-EC44-AB4F-0592EE7AEC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4887"/>
            <a:ext cx="4934308" cy="55655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6401C7-838E-08B7-F8F2-F9D12F7A3B22}"/>
              </a:ext>
            </a:extLst>
          </p:cNvPr>
          <p:cNvSpPr txBox="1"/>
          <p:nvPr/>
        </p:nvSpPr>
        <p:spPr>
          <a:xfrm>
            <a:off x="233680" y="690318"/>
            <a:ext cx="80749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u="sng">
                <a:solidFill>
                  <a:schemeClr val="bg1"/>
                </a:solidFill>
              </a:rPr>
              <a:t>Initial Power Analysis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Total Energy Required for 4 </a:t>
            </a:r>
            <a:r>
              <a:rPr lang="en-US" err="1">
                <a:solidFill>
                  <a:schemeClr val="bg1"/>
                </a:solidFill>
              </a:rPr>
              <a:t>hrs</a:t>
            </a:r>
            <a:r>
              <a:rPr lang="en-US">
                <a:solidFill>
                  <a:schemeClr val="bg1"/>
                </a:solidFill>
              </a:rPr>
              <a:t> usage and 18 hours deep sleep per day = 32 </a:t>
            </a:r>
            <a:r>
              <a:rPr lang="en-US" err="1">
                <a:solidFill>
                  <a:schemeClr val="bg1"/>
                </a:solidFill>
              </a:rPr>
              <a:t>mWh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Predicted battery life = 31 days 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D19FBA-8ECA-5F97-DF1A-188839B5F2B6}"/>
              </a:ext>
            </a:extLst>
          </p:cNvPr>
          <p:cNvSpPr txBox="1"/>
          <p:nvPr/>
        </p:nvSpPr>
        <p:spPr>
          <a:xfrm>
            <a:off x="233680" y="1635861"/>
            <a:ext cx="120334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>
                <a:solidFill>
                  <a:schemeClr val="bg1"/>
                </a:solidFill>
              </a:rPr>
              <a:t>Actual Power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Total Energy Required for 4 </a:t>
            </a:r>
            <a:r>
              <a:rPr lang="en-US" err="1">
                <a:solidFill>
                  <a:schemeClr val="bg1"/>
                </a:solidFill>
              </a:rPr>
              <a:t>hrs</a:t>
            </a:r>
            <a:r>
              <a:rPr lang="en-US">
                <a:solidFill>
                  <a:schemeClr val="bg1"/>
                </a:solidFill>
              </a:rPr>
              <a:t> usage and 18 hours deep sleep per day = 19mA*3.3V = 240 </a:t>
            </a:r>
            <a:r>
              <a:rPr lang="en-US" err="1">
                <a:solidFill>
                  <a:schemeClr val="bg1"/>
                </a:solidFill>
              </a:rPr>
              <a:t>mWh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Battery life = 20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Reasons for Mismatch – Real Time Clock Display feature, continuous wheel and pedal interrupts and extra hardware on LCD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module </a:t>
            </a:r>
            <a:endParaRPr lang="en-IN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E03DD4-AD28-4F03-E025-B1A9D092C6D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9643"/>
          <a:stretch/>
        </p:blipFill>
        <p:spPr>
          <a:xfrm>
            <a:off x="1017373" y="3429000"/>
            <a:ext cx="4804307" cy="26886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F47242-90B0-5353-2EE5-CCA51CA6A09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20014"/>
          <a:stretch/>
        </p:blipFill>
        <p:spPr>
          <a:xfrm>
            <a:off x="6721937" y="3429000"/>
            <a:ext cx="4915101" cy="27634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BEE45C-1C4F-C953-51F9-DE930A369387}"/>
              </a:ext>
            </a:extLst>
          </p:cNvPr>
          <p:cNvSpPr txBox="1"/>
          <p:nvPr/>
        </p:nvSpPr>
        <p:spPr>
          <a:xfrm>
            <a:off x="1454849" y="3114976"/>
            <a:ext cx="3855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u="sng">
                <a:solidFill>
                  <a:schemeClr val="bg1"/>
                </a:solidFill>
              </a:rPr>
              <a:t>Avg Normal Current Consumption of device</a:t>
            </a:r>
            <a:endParaRPr lang="en-IN" sz="1600" b="1" i="1" u="sng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222821-342F-F667-DD1B-3DD2C5B6707C}"/>
              </a:ext>
            </a:extLst>
          </p:cNvPr>
          <p:cNvSpPr txBox="1"/>
          <p:nvPr/>
        </p:nvSpPr>
        <p:spPr>
          <a:xfrm>
            <a:off x="7035224" y="3141144"/>
            <a:ext cx="4139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u="sng">
                <a:solidFill>
                  <a:schemeClr val="bg1"/>
                </a:solidFill>
              </a:rPr>
              <a:t>Current consumptions during BLE Notifications</a:t>
            </a:r>
            <a:endParaRPr lang="en-IN" sz="1600" b="1" i="1" u="sng">
              <a:solidFill>
                <a:schemeClr val="bg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B9E417A-3887-2090-77A5-84DAF31BB20A}"/>
              </a:ext>
            </a:extLst>
          </p:cNvPr>
          <p:cNvCxnSpPr>
            <a:cxnSpLocks/>
          </p:cNvCxnSpPr>
          <p:nvPr/>
        </p:nvCxnSpPr>
        <p:spPr>
          <a:xfrm flipH="1">
            <a:off x="7363968" y="3925824"/>
            <a:ext cx="304800" cy="620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517C65E-214F-E565-0F30-D10E305F000A}"/>
              </a:ext>
            </a:extLst>
          </p:cNvPr>
          <p:cNvCxnSpPr>
            <a:cxnSpLocks/>
          </p:cNvCxnSpPr>
          <p:nvPr/>
        </p:nvCxnSpPr>
        <p:spPr>
          <a:xfrm flipH="1">
            <a:off x="7516368" y="3953779"/>
            <a:ext cx="649224" cy="620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22BF0F0-9111-65E0-D270-4B9B5E7BEEDD}"/>
              </a:ext>
            </a:extLst>
          </p:cNvPr>
          <p:cNvCxnSpPr>
            <a:cxnSpLocks/>
          </p:cNvCxnSpPr>
          <p:nvPr/>
        </p:nvCxnSpPr>
        <p:spPr>
          <a:xfrm flipH="1">
            <a:off x="7668768" y="3971274"/>
            <a:ext cx="1024128" cy="554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A93D3F9-EC4C-6243-D01D-68F565C20323}"/>
              </a:ext>
            </a:extLst>
          </p:cNvPr>
          <p:cNvSpPr txBox="1"/>
          <p:nvPr/>
        </p:nvSpPr>
        <p:spPr>
          <a:xfrm rot="17850130">
            <a:off x="7139558" y="3803175"/>
            <a:ext cx="9060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rgbClr val="FF0000"/>
                </a:solidFill>
              </a:rPr>
              <a:t>Lux over BLE</a:t>
            </a:r>
            <a:endParaRPr lang="en-IN" sz="110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ACEDBB-BA0D-69D0-ABD6-62E246368B9A}"/>
              </a:ext>
            </a:extLst>
          </p:cNvPr>
          <p:cNvSpPr txBox="1"/>
          <p:nvPr/>
        </p:nvSpPr>
        <p:spPr>
          <a:xfrm rot="18940921">
            <a:off x="7185108" y="3834508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rgbClr val="FF0000"/>
                </a:solidFill>
              </a:rPr>
              <a:t>Temp and Pres over BLE</a:t>
            </a:r>
            <a:endParaRPr lang="en-IN" sz="110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616921C-E86B-3DFC-5308-08AABFAD20EC}"/>
              </a:ext>
            </a:extLst>
          </p:cNvPr>
          <p:cNvSpPr txBox="1"/>
          <p:nvPr/>
        </p:nvSpPr>
        <p:spPr>
          <a:xfrm rot="19971215">
            <a:off x="8161280" y="4035706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rgbClr val="FF0000"/>
                </a:solidFill>
              </a:rPr>
              <a:t>IMU data</a:t>
            </a:r>
            <a:endParaRPr lang="en-IN" sz="1100">
              <a:solidFill>
                <a:srgbClr val="FF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7DB500-4994-115B-0A67-269EF850B530}"/>
              </a:ext>
            </a:extLst>
          </p:cNvPr>
          <p:cNvSpPr txBox="1"/>
          <p:nvPr/>
        </p:nvSpPr>
        <p:spPr>
          <a:xfrm>
            <a:off x="8519711" y="3389332"/>
            <a:ext cx="12875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rgbClr val="FF0000"/>
                </a:solidFill>
              </a:rPr>
              <a:t>Radio Transmission</a:t>
            </a:r>
            <a:endParaRPr lang="en-IN" sz="1100">
              <a:solidFill>
                <a:srgbClr val="FF0000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BE244DB-8F9D-FA47-5DF1-BE0F04010221}"/>
              </a:ext>
            </a:extLst>
          </p:cNvPr>
          <p:cNvCxnSpPr>
            <a:cxnSpLocks/>
          </p:cNvCxnSpPr>
          <p:nvPr/>
        </p:nvCxnSpPr>
        <p:spPr>
          <a:xfrm flipH="1" flipV="1">
            <a:off x="8308647" y="4789482"/>
            <a:ext cx="244803" cy="429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D57EE3A-2339-968D-8798-105B8C544368}"/>
              </a:ext>
            </a:extLst>
          </p:cNvPr>
          <p:cNvSpPr txBox="1"/>
          <p:nvPr/>
        </p:nvSpPr>
        <p:spPr>
          <a:xfrm>
            <a:off x="7840980" y="5188631"/>
            <a:ext cx="1651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rgbClr val="FF0000"/>
                </a:solidFill>
              </a:rPr>
              <a:t>Radio Reception</a:t>
            </a:r>
            <a:br>
              <a:rPr lang="en-US" sz="1100">
                <a:solidFill>
                  <a:srgbClr val="FF0000"/>
                </a:solidFill>
              </a:rPr>
            </a:br>
            <a:r>
              <a:rPr lang="en-US" sz="1100">
                <a:solidFill>
                  <a:srgbClr val="FF0000"/>
                </a:solidFill>
              </a:rPr>
              <a:t>Read Command from app</a:t>
            </a:r>
            <a:endParaRPr lang="en-IN" sz="1100">
              <a:solidFill>
                <a:srgbClr val="FF0000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B553285-17B6-BCAD-6B76-477E74C0034C}"/>
              </a:ext>
            </a:extLst>
          </p:cNvPr>
          <p:cNvCxnSpPr>
            <a:cxnSpLocks/>
          </p:cNvCxnSpPr>
          <p:nvPr/>
        </p:nvCxnSpPr>
        <p:spPr>
          <a:xfrm flipH="1">
            <a:off x="9044603" y="3886342"/>
            <a:ext cx="304800" cy="620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E979160-3A2E-0767-2F20-C36B44473174}"/>
              </a:ext>
            </a:extLst>
          </p:cNvPr>
          <p:cNvCxnSpPr>
            <a:cxnSpLocks/>
          </p:cNvCxnSpPr>
          <p:nvPr/>
        </p:nvCxnSpPr>
        <p:spPr>
          <a:xfrm flipH="1">
            <a:off x="9349403" y="3931792"/>
            <a:ext cx="1024128" cy="554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8EE54CA-51E9-D1B1-2B1E-8E383712470E}"/>
              </a:ext>
            </a:extLst>
          </p:cNvPr>
          <p:cNvSpPr txBox="1"/>
          <p:nvPr/>
        </p:nvSpPr>
        <p:spPr>
          <a:xfrm rot="17850130">
            <a:off x="8820193" y="3763693"/>
            <a:ext cx="9060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rgbClr val="FF0000"/>
                </a:solidFill>
              </a:rPr>
              <a:t>Lux over BLE</a:t>
            </a:r>
            <a:endParaRPr lang="en-IN" sz="1100">
              <a:solidFill>
                <a:srgbClr val="FF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EB8A42-43F4-15AD-4276-0237863657B4}"/>
              </a:ext>
            </a:extLst>
          </p:cNvPr>
          <p:cNvSpPr txBox="1"/>
          <p:nvPr/>
        </p:nvSpPr>
        <p:spPr>
          <a:xfrm rot="18940921">
            <a:off x="8865743" y="3795026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rgbClr val="FF0000"/>
                </a:solidFill>
              </a:rPr>
              <a:t>Temp and Pres over BLE</a:t>
            </a:r>
            <a:endParaRPr lang="en-IN" sz="1100">
              <a:solidFill>
                <a:srgbClr val="FF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D4F9923-030F-15F6-23E4-D261AB5C01D9}"/>
              </a:ext>
            </a:extLst>
          </p:cNvPr>
          <p:cNvSpPr txBox="1"/>
          <p:nvPr/>
        </p:nvSpPr>
        <p:spPr>
          <a:xfrm rot="19971215">
            <a:off x="9841915" y="3996224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rgbClr val="FF0000"/>
                </a:solidFill>
              </a:rPr>
              <a:t>IMU data</a:t>
            </a:r>
            <a:endParaRPr lang="en-IN" sz="1100">
              <a:solidFill>
                <a:srgbClr val="FF0000"/>
              </a:solidFill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9704D21-5F05-B155-1B4D-CCDEE4E0B6F8}"/>
              </a:ext>
            </a:extLst>
          </p:cNvPr>
          <p:cNvCxnSpPr>
            <a:cxnSpLocks/>
          </p:cNvCxnSpPr>
          <p:nvPr/>
        </p:nvCxnSpPr>
        <p:spPr>
          <a:xfrm flipH="1">
            <a:off x="9203474" y="3741525"/>
            <a:ext cx="778726" cy="744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54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577050" cy="765225"/>
          </a:xfrm>
        </p:spPr>
        <p:txBody>
          <a:bodyPr>
            <a:normAutofit/>
          </a:bodyPr>
          <a:lstStyle/>
          <a:p>
            <a:r>
              <a:rPr lang="en-US" sz="4000" b="0" i="0">
                <a:effectLst/>
                <a:latin typeface="Arial" panose="020B0604020202020204" pitchFamily="34" charset="0"/>
              </a:rPr>
              <a:t>Hardware </a:t>
            </a:r>
            <a:r>
              <a:rPr lang="en-US" sz="4000">
                <a:latin typeface="Arial" panose="020B0604020202020204" pitchFamily="34" charset="0"/>
              </a:rPr>
              <a:t>B</a:t>
            </a:r>
            <a:r>
              <a:rPr lang="en-US" sz="4000" b="0" i="0">
                <a:effectLst/>
                <a:latin typeface="Arial" panose="020B0604020202020204" pitchFamily="34" charset="0"/>
              </a:rPr>
              <a:t>ugs / Design/ Bring Up issues</a:t>
            </a:r>
            <a:endParaRPr lang="en-US" sz="40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7050" y="200518"/>
            <a:ext cx="353599" cy="32921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48334"/>
            <a:ext cx="12192000" cy="609665"/>
          </a:xfrm>
          <a:solidFill>
            <a:schemeClr val="bg1"/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Insert References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1A1062-647E-407B-B10D-A265B55750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4887"/>
            <a:ext cx="4934308" cy="55655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 descr="A close up of a circuit board&#10;&#10;Description automatically generated">
            <a:extLst>
              <a:ext uri="{FF2B5EF4-FFF2-40B4-BE49-F238E27FC236}">
                <a16:creationId xmlns:a16="http://schemas.microsoft.com/office/drawing/2014/main" id="{8F657AF1-C784-C6DB-1222-943C2E3E1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0500" y="3588940"/>
            <a:ext cx="3854534" cy="2533404"/>
          </a:xfrm>
          <a:prstGeom prst="rect">
            <a:avLst/>
          </a:prstGeom>
        </p:spPr>
      </p:pic>
      <p:pic>
        <p:nvPicPr>
          <p:cNvPr id="8" name="Picture 7" descr="A close up of a circuit board&#10;&#10;Description automatically generated">
            <a:extLst>
              <a:ext uri="{FF2B5EF4-FFF2-40B4-BE49-F238E27FC236}">
                <a16:creationId xmlns:a16="http://schemas.microsoft.com/office/drawing/2014/main" id="{7968711B-A5C8-D357-7746-675DB35862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5402" y="762000"/>
            <a:ext cx="3834419" cy="247402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D5C6DC7-D1C2-0517-3E61-44B0F6BCDEA3}"/>
              </a:ext>
            </a:extLst>
          </p:cNvPr>
          <p:cNvSpPr/>
          <p:nvPr/>
        </p:nvSpPr>
        <p:spPr>
          <a:xfrm>
            <a:off x="9540514" y="1582034"/>
            <a:ext cx="784979" cy="917821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>
            <a:outerShdw blurRad="63500" dist="38100" dir="2700000">
              <a:srgbClr val="000000">
                <a:alpha val="40000"/>
              </a:srgbClr>
            </a:outerShdw>
            <a:reflection stA="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8C64062-6234-A24D-DC32-4E97F11A85AB}"/>
              </a:ext>
            </a:extLst>
          </p:cNvPr>
          <p:cNvSpPr/>
          <p:nvPr/>
        </p:nvSpPr>
        <p:spPr>
          <a:xfrm>
            <a:off x="9463694" y="5117626"/>
            <a:ext cx="857438" cy="627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A3D96D-36E6-4F45-E559-1BC5059AD4A5}"/>
              </a:ext>
            </a:extLst>
          </p:cNvPr>
          <p:cNvSpPr txBox="1"/>
          <p:nvPr/>
        </p:nvSpPr>
        <p:spPr>
          <a:xfrm>
            <a:off x="229455" y="941975"/>
            <a:ext cx="7427109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VSTORE and VOUT enable were not connected in the PMIC circuitry, and the external wiring were made as we see in the top image.</a:t>
            </a:r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The net label VDCDC output from the microcontroller to the RF module VCC was not connected properly in the schematics, resulting in a missing connection and boot load issues.</a:t>
            </a:r>
            <a:endParaRPr lang="en-US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The PTI_FRAME and SWDIO pins were swapped in the SWD mini connector of a client node, which also caused boot load problems.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3" name="Picture 12" descr="A diagram of a circuit&#10;&#10;Description automatically generated">
            <a:extLst>
              <a:ext uri="{FF2B5EF4-FFF2-40B4-BE49-F238E27FC236}">
                <a16:creationId xmlns:a16="http://schemas.microsoft.com/office/drawing/2014/main" id="{EDB738D0-90C5-2526-E851-44E9D30737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7151" y="3816371"/>
            <a:ext cx="3743728" cy="208007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F1BBEA93-892B-6373-C222-FADE0905FDA4}"/>
              </a:ext>
            </a:extLst>
          </p:cNvPr>
          <p:cNvSpPr/>
          <p:nvPr/>
        </p:nvSpPr>
        <p:spPr>
          <a:xfrm>
            <a:off x="1779300" y="5117626"/>
            <a:ext cx="3003916" cy="48846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A53F78-9F46-3B8B-F668-2D63FB9163E1}"/>
              </a:ext>
            </a:extLst>
          </p:cNvPr>
          <p:cNvSpPr txBox="1"/>
          <p:nvPr/>
        </p:nvSpPr>
        <p:spPr>
          <a:xfrm>
            <a:off x="7813161" y="759232"/>
            <a:ext cx="18890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00"/>
                </a:solidFill>
                <a:ea typeface="Calibri"/>
                <a:cs typeface="Calibri"/>
              </a:rPr>
              <a:t>Principal Node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B5824A-1F84-3128-6685-80AC6C862169}"/>
              </a:ext>
            </a:extLst>
          </p:cNvPr>
          <p:cNvSpPr txBox="1"/>
          <p:nvPr/>
        </p:nvSpPr>
        <p:spPr>
          <a:xfrm>
            <a:off x="7813161" y="3614049"/>
            <a:ext cx="18890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00"/>
                </a:solidFill>
                <a:ea typeface="Calibri"/>
                <a:cs typeface="Calibri"/>
              </a:rPr>
              <a:t>Client Node</a:t>
            </a:r>
            <a:endParaRPr 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07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350" y="365124"/>
            <a:ext cx="4009707" cy="5213873"/>
          </a:xfrm>
        </p:spPr>
        <p:txBody>
          <a:bodyPr>
            <a:normAutofit/>
          </a:bodyPr>
          <a:lstStyle/>
          <a:p>
            <a:r>
              <a:rPr lang="en-US"/>
              <a:t>Software Design UML Flow Diagram</a:t>
            </a:r>
            <a:endParaRPr lang="en-US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7050" y="200518"/>
            <a:ext cx="353599" cy="32921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248334"/>
            <a:ext cx="12192000" cy="609665"/>
          </a:xfrm>
          <a:solidFill>
            <a:schemeClr val="bg1"/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Insert References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1A1062-647E-407B-B10D-A265B55750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4887"/>
            <a:ext cx="4934308" cy="55655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42344C1-0A05-415F-1C7D-5A1A1A2321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5"/>
          <a:stretch/>
        </p:blipFill>
        <p:spPr>
          <a:xfrm>
            <a:off x="4271057" y="200518"/>
            <a:ext cx="6954166" cy="577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6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0F414B1DAF8447AB705047771DF0E9" ma:contentTypeVersion="11" ma:contentTypeDescription="Create a new document." ma:contentTypeScope="" ma:versionID="be91e47f211003de3d875b9fd15d6f49">
  <xsd:schema xmlns:xsd="http://www.w3.org/2001/XMLSchema" xmlns:xs="http://www.w3.org/2001/XMLSchema" xmlns:p="http://schemas.microsoft.com/office/2006/metadata/properties" xmlns:ns3="0ed5098a-87d4-4300-9eaa-f31c8296743f" targetNamespace="http://schemas.microsoft.com/office/2006/metadata/properties" ma:root="true" ma:fieldsID="69346e00852f83a34a6d87c1e85621d2" ns3:_="">
    <xsd:import namespace="0ed5098a-87d4-4300-9eaa-f31c8296743f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d5098a-87d4-4300-9eaa-f31c8296743f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ed5098a-87d4-4300-9eaa-f31c8296743f" xsi:nil="true"/>
  </documentManagement>
</p:properties>
</file>

<file path=customXml/itemProps1.xml><?xml version="1.0" encoding="utf-8"?>
<ds:datastoreItem xmlns:ds="http://schemas.openxmlformats.org/officeDocument/2006/customXml" ds:itemID="{552A44FC-692B-4231-A396-FE14ABD0DF08}">
  <ds:schemaRefs>
    <ds:schemaRef ds:uri="0ed5098a-87d4-4300-9eaa-f31c8296743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8EDD617-739A-45C9-A4A1-5046E9E021D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1D32FA-C69C-46AD-B1D3-C76F16229D8A}">
  <ds:schemaRefs>
    <ds:schemaRef ds:uri="0ed5098a-87d4-4300-9eaa-f31c8296743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Application>Microsoft Office PowerPoint</Application>
  <PresentationFormat>Widescreen</PresentationFormat>
  <Slides>12</Slides>
  <Notes>12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ECEN 5833</vt:lpstr>
      <vt:lpstr>Agenda</vt:lpstr>
      <vt:lpstr>Project Description &amp; Use Cases</vt:lpstr>
      <vt:lpstr>System Block Diagram</vt:lpstr>
      <vt:lpstr>Power Mode Timeline</vt:lpstr>
      <vt:lpstr>Hardware Characterization</vt:lpstr>
      <vt:lpstr>Hardware Characterization</vt:lpstr>
      <vt:lpstr>Hardware Bugs / Design/ Bring Up issues</vt:lpstr>
      <vt:lpstr>Software Design UML Flow Diagram</vt:lpstr>
      <vt:lpstr>Proof-of-concept Realization</vt:lpstr>
      <vt:lpstr>Lessons were learned in the following areas: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Scherr</dc:creator>
  <cp:revision>2</cp:revision>
  <dcterms:created xsi:type="dcterms:W3CDTF">2015-08-04T22:38:58Z</dcterms:created>
  <dcterms:modified xsi:type="dcterms:W3CDTF">2024-12-12T17:12:02Z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0x010100FA0F414B1DAF8447AB705047771DF0E9</vt:lpwstr>
  </property>
</Properties>
</file>